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"/><Relationship Id="rId3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1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-955675"/>
            <a:ext cx="24434800" cy="1527175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hdan Hlovatskyi. Karyna Volokhatiu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CF7F6"/>
                </a:solidFill>
              </a:defRPr>
            </a:lvl1pPr>
          </a:lstStyle>
          <a:p>
            <a:pPr/>
            <a:r>
              <a:t>Bohdan Hlovatskyi. Karyna Volokhatiuk</a:t>
            </a:r>
          </a:p>
        </p:txBody>
      </p:sp>
      <p:sp>
        <p:nvSpPr>
          <p:cNvPr id="153" name="Arduino Un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Arduino Uno</a:t>
            </a:r>
          </a:p>
        </p:txBody>
      </p:sp>
      <p:sp>
        <p:nvSpPr>
          <p:cNvPr id="154" name="APPS Summer Camp 2021"/>
          <p:cNvSpPr txBox="1"/>
          <p:nvPr>
            <p:ph type="subTitle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APPS Summer Camp 2021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9643126"/>
            <a:ext cx="6350000" cy="129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928" y="2227671"/>
            <a:ext cx="11186144" cy="9260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verts an analog voltage on a pin to a digital number."/>
          <p:cNvSpPr txBox="1"/>
          <p:nvPr/>
        </p:nvSpPr>
        <p:spPr>
          <a:xfrm>
            <a:off x="1031487" y="2999384"/>
            <a:ext cx="1641927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converts an </a:t>
            </a:r>
            <a:r>
              <a:rPr>
                <a:solidFill>
                  <a:srgbClr val="0829F7"/>
                </a:solidFill>
              </a:rPr>
              <a:t>analog voltage</a:t>
            </a:r>
            <a:r>
              <a:t> on a pin to a </a:t>
            </a:r>
            <a:r>
              <a:rPr>
                <a:solidFill>
                  <a:srgbClr val="0829F7"/>
                </a:solidFill>
              </a:rPr>
              <a:t>digital number</a:t>
            </a:r>
            <a:r>
              <a:t>.</a:t>
            </a:r>
          </a:p>
        </p:txBody>
      </p:sp>
      <p:sp>
        <p:nvSpPr>
          <p:cNvPr id="192" name="ADC - Analog to Digital converter"/>
          <p:cNvSpPr txBox="1"/>
          <p:nvPr/>
        </p:nvSpPr>
        <p:spPr>
          <a:xfrm>
            <a:off x="965200" y="1038006"/>
            <a:ext cx="16551847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ADC - Analog to Digital converter</a:t>
            </a:r>
          </a:p>
        </p:txBody>
      </p:sp>
      <p:pic>
        <p:nvPicPr>
          <p:cNvPr id="193" name="51140300ce395f777e000002.png" descr="51140300ce395f777e000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4666184"/>
            <a:ext cx="12039600" cy="11838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4" name="Resolution of the ADC: smallest incremental voltage…"/>
          <p:cNvSpPr txBox="1"/>
          <p:nvPr/>
        </p:nvSpPr>
        <p:spPr>
          <a:xfrm>
            <a:off x="1207052" y="6708446"/>
            <a:ext cx="16068143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Resolution of the ADC</a:t>
            </a:r>
            <a:r>
              <a:t>: smallest incremental voltage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System Voltage</a:t>
            </a:r>
            <a:r>
              <a:t>: 5V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Voltage Measured</a:t>
            </a:r>
            <a:r>
              <a:t>: voltage on a pin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ADC Reading</a:t>
            </a:r>
            <a:r>
              <a:t>: </a:t>
            </a:r>
            <a:r>
              <a:rPr>
                <a:solidFill>
                  <a:srgbClr val="0829F7"/>
                </a:solidFill>
              </a:rPr>
              <a:t>x</a:t>
            </a:r>
            <a:r>
              <a:t> that we seek to find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3553" y="3232734"/>
            <a:ext cx="9392433" cy="939243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Rectangle"/>
          <p:cNvSpPr/>
          <p:nvPr/>
        </p:nvSpPr>
        <p:spPr>
          <a:xfrm>
            <a:off x="17619104" y="5338150"/>
            <a:ext cx="3456182" cy="1292723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Digital Pins (PWM!)"/>
          <p:cNvSpPr txBox="1"/>
          <p:nvPr/>
        </p:nvSpPr>
        <p:spPr>
          <a:xfrm>
            <a:off x="13161181" y="3405048"/>
            <a:ext cx="947464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Digital Pins (PWM!)</a:t>
            </a:r>
          </a:p>
        </p:txBody>
      </p:sp>
      <p:sp>
        <p:nvSpPr>
          <p:cNvPr id="199" name="Що ж робити, якщо потрібно передати значення іншому пристрою?"/>
          <p:cNvSpPr txBox="1"/>
          <p:nvPr/>
        </p:nvSpPr>
        <p:spPr>
          <a:xfrm>
            <a:off x="1092200" y="1424584"/>
            <a:ext cx="1979828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Що ж робити, якщо потрібно передати значення іншому пристрою? </a:t>
            </a:r>
          </a:p>
        </p:txBody>
      </p:sp>
      <p:sp>
        <p:nvSpPr>
          <p:cNvPr id="200" name="Яскравість LED…"/>
          <p:cNvSpPr txBox="1"/>
          <p:nvPr/>
        </p:nvSpPr>
        <p:spPr>
          <a:xfrm>
            <a:off x="1747064" y="5228131"/>
            <a:ext cx="10044685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Яскравість LED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Контроль швидкості DC двигуна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Контроль servo двигуна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WM - Pulse Width Modulation"/>
          <p:cNvSpPr txBox="1"/>
          <p:nvPr/>
        </p:nvSpPr>
        <p:spPr>
          <a:xfrm>
            <a:off x="1092200" y="987206"/>
            <a:ext cx="1547774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PWM - Pulse Width Modulation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650" y="2762250"/>
            <a:ext cx="8487175" cy="919296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uty Cycle: відношення часу одного періоду до часу, в якому сигнал є активний (для цього періоду)."/>
          <p:cNvSpPr txBox="1"/>
          <p:nvPr/>
        </p:nvSpPr>
        <p:spPr>
          <a:xfrm>
            <a:off x="10716608" y="4942734"/>
            <a:ext cx="1296214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Duty Cycle</a:t>
            </a:r>
            <a:r>
              <a:t>: відношення часу одного періоду до часу, в якому сигнал є активний (для цього періоду).</a:t>
            </a:r>
          </a:p>
        </p:txBody>
      </p:sp>
      <p:pic>
        <p:nvPicPr>
          <p:cNvPr id="205" name="Screenshot 2021-07-29 at 11.45.32.png" descr="Screenshot 2021-07-29 at 11.45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9639" y="8349276"/>
            <a:ext cx="3492848" cy="19051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Rectangle"/>
          <p:cNvSpPr/>
          <p:nvPr/>
        </p:nvSpPr>
        <p:spPr>
          <a:xfrm>
            <a:off x="10083800" y="5355578"/>
            <a:ext cx="1500647" cy="763144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Crystal oscillator"/>
          <p:cNvSpPr txBox="1"/>
          <p:nvPr/>
        </p:nvSpPr>
        <p:spPr>
          <a:xfrm>
            <a:off x="7973377" y="2714406"/>
            <a:ext cx="8437246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Crystal oscillator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8153400" y="8305536"/>
            <a:ext cx="2350183" cy="1242186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Powering pins"/>
          <p:cNvSpPr txBox="1"/>
          <p:nvPr/>
        </p:nvSpPr>
        <p:spPr>
          <a:xfrm>
            <a:off x="9402214" y="9801006"/>
            <a:ext cx="7167754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Powering pins</a:t>
            </a:r>
          </a:p>
        </p:txBody>
      </p:sp>
      <p:sp>
        <p:nvSpPr>
          <p:cNvPr id="214" name="Rectangle"/>
          <p:cNvSpPr/>
          <p:nvPr/>
        </p:nvSpPr>
        <p:spPr>
          <a:xfrm>
            <a:off x="11938000" y="8483336"/>
            <a:ext cx="2350183" cy="1242186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ectangle"/>
          <p:cNvSpPr/>
          <p:nvPr/>
        </p:nvSpPr>
        <p:spPr>
          <a:xfrm>
            <a:off x="7975600" y="5028936"/>
            <a:ext cx="2188400" cy="1533351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Serial communication"/>
          <p:cNvSpPr txBox="1"/>
          <p:nvPr/>
        </p:nvSpPr>
        <p:spPr>
          <a:xfrm>
            <a:off x="8608123" y="9724806"/>
            <a:ext cx="1089094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Serial communication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https://www.arduino.cc/en/software"/>
          <p:cNvSpPr txBox="1"/>
          <p:nvPr/>
        </p:nvSpPr>
        <p:spPr>
          <a:xfrm>
            <a:off x="3683000" y="10639206"/>
            <a:ext cx="17992980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https://www.arduino.cc/en/software</a:t>
            </a:r>
          </a:p>
        </p:txBody>
      </p:sp>
      <p:pic>
        <p:nvPicPr>
          <p:cNvPr id="221" name="ArduinoIDE.png" descr="Arduino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319" y="3368319"/>
            <a:ext cx="6979362" cy="6979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220000">
            <a:off x="16986609" y="1238250"/>
            <a:ext cx="6749691" cy="4594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HW"/>
          <p:cNvSpPr txBox="1"/>
          <p:nvPr/>
        </p:nvSpPr>
        <p:spPr>
          <a:xfrm>
            <a:off x="1498600" y="1437416"/>
            <a:ext cx="2537715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EFCF0A"/>
                </a:solidFill>
              </a:defRPr>
            </a:lvl1pPr>
          </a:lstStyle>
          <a:p>
            <a:pPr/>
            <a:r>
              <a:t>HW</a:t>
            </a:r>
          </a:p>
        </p:txBody>
      </p:sp>
      <p:sp>
        <p:nvSpPr>
          <p:cNvPr id="225" name="Повторити “Hello World” самостійно…"/>
          <p:cNvSpPr txBox="1"/>
          <p:nvPr/>
        </p:nvSpPr>
        <p:spPr>
          <a:xfrm>
            <a:off x="1865832" y="4467067"/>
            <a:ext cx="20652335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Повторити “Hello World” самостійно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Покращити його: додати кілька світодіодів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Попрацювати із PWM (ШІМ): динамічно змінити яскравість світодіоду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Arduino UNO"/>
          <p:cNvSpPr txBox="1"/>
          <p:nvPr/>
        </p:nvSpPr>
        <p:spPr>
          <a:xfrm>
            <a:off x="7917815" y="9819416"/>
            <a:ext cx="9012429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0829F7"/>
                </a:solidFill>
              </a:defRPr>
            </a:lvl1pPr>
          </a:lstStyle>
          <a:p>
            <a:pPr/>
            <a:r>
              <a:t>Arduino UNO</a:t>
            </a:r>
          </a:p>
        </p:txBody>
      </p:sp>
      <p:sp>
        <p:nvSpPr>
          <p:cNvPr id="159" name="Open-source microcontroller board"/>
          <p:cNvSpPr txBox="1"/>
          <p:nvPr/>
        </p:nvSpPr>
        <p:spPr>
          <a:xfrm>
            <a:off x="7402821" y="11734386"/>
            <a:ext cx="100424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Open-source microcontroller 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asics-of-Microcontrollers-Image-2.jpg" descr="Basics-of-Microcontrollers-Imag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005" y="2897172"/>
            <a:ext cx="13828152" cy="792165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16253516" y="7658046"/>
            <a:ext cx="4172744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Однокристальний мікрокомп’ютер"/>
          <p:cNvSpPr txBox="1"/>
          <p:nvPr/>
        </p:nvSpPr>
        <p:spPr>
          <a:xfrm>
            <a:off x="7730309" y="10967658"/>
            <a:ext cx="100861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Однокристальний мікрокомп’ютер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quare"/>
          <p:cNvSpPr/>
          <p:nvPr/>
        </p:nvSpPr>
        <p:spPr>
          <a:xfrm>
            <a:off x="12852400" y="6223000"/>
            <a:ext cx="1270000" cy="1270000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3793" y="3072039"/>
            <a:ext cx="11357883" cy="757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6" y="0"/>
            <a:ext cx="1365200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"/>
          <p:cNvSpPr/>
          <p:nvPr/>
        </p:nvSpPr>
        <p:spPr>
          <a:xfrm>
            <a:off x="11912600" y="4241800"/>
            <a:ext cx="3456182" cy="1292722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Digital Pins"/>
          <p:cNvSpPr txBox="1"/>
          <p:nvPr/>
        </p:nvSpPr>
        <p:spPr>
          <a:xfrm>
            <a:off x="10806526" y="2663606"/>
            <a:ext cx="566832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Digital Pins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14020800" y="8153400"/>
            <a:ext cx="1849266" cy="1292722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Analog Pins"/>
          <p:cNvSpPr txBox="1"/>
          <p:nvPr/>
        </p:nvSpPr>
        <p:spPr>
          <a:xfrm>
            <a:off x="12111268" y="9851806"/>
            <a:ext cx="599217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Analog Pins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61EB+6KWy7L._AC_SX679_.jpg" descr="61EB+6KWy7L._AC_SX679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6944" y="3298161"/>
            <a:ext cx="8623301" cy="88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876" y="6305372"/>
            <a:ext cx="5029187" cy="502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1530" y="4657363"/>
            <a:ext cx="35052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blob_akU3N5knLQ.blob.jpeg" descr="blob_akU3N5knLQ.blob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8038" y="6560415"/>
            <a:ext cx="508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500" y="6559550"/>
            <a:ext cx="16027400" cy="593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65" y="1092200"/>
            <a:ext cx="15839219" cy="542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Analog…"/>
          <p:cNvSpPr txBox="1"/>
          <p:nvPr/>
        </p:nvSpPr>
        <p:spPr>
          <a:xfrm>
            <a:off x="17754600" y="2792629"/>
            <a:ext cx="3877438" cy="243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Analog </a:t>
            </a:r>
          </a:p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signals </a:t>
            </a:r>
          </a:p>
        </p:txBody>
      </p:sp>
      <p:sp>
        <p:nvSpPr>
          <p:cNvPr id="187" name="Digital…"/>
          <p:cNvSpPr txBox="1"/>
          <p:nvPr/>
        </p:nvSpPr>
        <p:spPr>
          <a:xfrm>
            <a:off x="1574800" y="8309435"/>
            <a:ext cx="3877438" cy="243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Digital </a:t>
            </a:r>
          </a:p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signals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